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60" r:id="rId6"/>
    <p:sldId id="275" r:id="rId7"/>
    <p:sldId id="276"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906ADA-12EE-4340-9E30-5BFBB498881C}"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6ADA-12EE-4340-9E30-5BFBB498881C}"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6ADA-12EE-4340-9E30-5BFBB498881C}"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6ADA-12EE-4340-9E30-5BFBB498881C}"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06ADA-12EE-4340-9E30-5BFBB498881C}"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06ADA-12EE-4340-9E30-5BFBB498881C}"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06ADA-12EE-4340-9E30-5BFBB498881C}" type="datetimeFigureOut">
              <a:rPr lang="en-US" smtClean="0"/>
              <a:pPr/>
              <a:t>3/11/2012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906ADA-12EE-4340-9E30-5BFBB498881C}" type="datetimeFigureOut">
              <a:rPr lang="en-US" smtClean="0"/>
              <a:pPr/>
              <a:t>3/11/2012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06ADA-12EE-4340-9E30-5BFBB498881C}" type="datetimeFigureOut">
              <a:rPr lang="en-US" smtClean="0"/>
              <a:pPr/>
              <a:t>3/11/2012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6ADA-12EE-4340-9E30-5BFBB498881C}"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6ADA-12EE-4340-9E30-5BFBB498881C}"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74976-7481-4154-B19C-54345AF3BF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06ADA-12EE-4340-9E30-5BFBB498881C}" type="datetimeFigureOut">
              <a:rPr lang="en-US" smtClean="0"/>
              <a:pPr/>
              <a:t>3/11/2012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74976-7481-4154-B19C-54345AF3BF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143000"/>
          </a:xfrm>
        </p:spPr>
        <p:txBody>
          <a:bodyPr/>
          <a:lstStyle/>
          <a:p>
            <a:r>
              <a:rPr lang="en-US" dirty="0" smtClean="0">
                <a:latin typeface="Arial Black" pitchFamily="34" charset="0"/>
              </a:rPr>
              <a:t>The</a:t>
            </a:r>
            <a:r>
              <a:rPr lang="en-US" i="1" dirty="0" smtClean="0">
                <a:latin typeface="Arial Black" pitchFamily="34" charset="0"/>
              </a:rPr>
              <a:t> OXY-LIFELINE</a:t>
            </a:r>
            <a:r>
              <a:rPr lang="en-US" sz="2800" i="1" dirty="0" smtClean="0">
                <a:latin typeface="Arial Black" pitchFamily="34" charset="0"/>
              </a:rPr>
              <a:t>®</a:t>
            </a:r>
            <a:endParaRPr lang="en-US" sz="2800" i="1" dirty="0">
              <a:latin typeface="Arial Black" pitchFamily="34" charset="0"/>
            </a:endParaRPr>
          </a:p>
        </p:txBody>
      </p:sp>
      <p:sp>
        <p:nvSpPr>
          <p:cNvPr id="3" name="Subtitle 2"/>
          <p:cNvSpPr>
            <a:spLocks noGrp="1"/>
          </p:cNvSpPr>
          <p:nvPr>
            <p:ph type="subTitle" idx="1"/>
          </p:nvPr>
        </p:nvSpPr>
        <p:spPr>
          <a:xfrm>
            <a:off x="7620000" y="4648200"/>
            <a:ext cx="76200" cy="152400"/>
          </a:xfrm>
        </p:spPr>
        <p:txBody>
          <a:bodyPr>
            <a:normAutofit fontScale="25000" lnSpcReduction="20000"/>
          </a:bodyPr>
          <a:lstStyle/>
          <a:p>
            <a:endParaRPr lang="en-US" dirty="0" smtClean="0"/>
          </a:p>
          <a:p>
            <a:endParaRPr lang="en-US" dirty="0"/>
          </a:p>
        </p:txBody>
      </p:sp>
      <p:sp>
        <p:nvSpPr>
          <p:cNvPr id="5" name="TextBox 4"/>
          <p:cNvSpPr txBox="1"/>
          <p:nvPr/>
        </p:nvSpPr>
        <p:spPr>
          <a:xfrm>
            <a:off x="2819400" y="1295400"/>
            <a:ext cx="3124200" cy="338554"/>
          </a:xfrm>
          <a:prstGeom prst="rect">
            <a:avLst/>
          </a:prstGeom>
          <a:noFill/>
        </p:spPr>
        <p:txBody>
          <a:bodyPr wrap="square" rtlCol="0">
            <a:spAutoFit/>
          </a:bodyPr>
          <a:lstStyle/>
          <a:p>
            <a:pPr algn="ct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Designed and Manufactured by</a:t>
            </a: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8" name="Group 7"/>
          <p:cNvGrpSpPr/>
          <p:nvPr/>
        </p:nvGrpSpPr>
        <p:grpSpPr>
          <a:xfrm>
            <a:off x="2590800" y="1752600"/>
            <a:ext cx="3657600" cy="1679377"/>
            <a:chOff x="2667000" y="3124200"/>
            <a:chExt cx="3657600" cy="1679377"/>
          </a:xfrm>
        </p:grpSpPr>
        <p:sp>
          <p:nvSpPr>
            <p:cNvPr id="6" name="TextBox 5"/>
            <p:cNvSpPr txBox="1"/>
            <p:nvPr/>
          </p:nvSpPr>
          <p:spPr>
            <a:xfrm>
              <a:off x="2667000" y="4495800"/>
              <a:ext cx="3657600" cy="307777"/>
            </a:xfrm>
            <a:prstGeom prst="rect">
              <a:avLst/>
            </a:prstGeom>
            <a:noFill/>
          </p:spPr>
          <p:txBody>
            <a:bodyPr wrap="square" rtlCol="0">
              <a:spAutoFit/>
            </a:bodyPr>
            <a:lstStyle/>
            <a:p>
              <a:r>
                <a:rPr lang="en-US" sz="1400" b="1" i="1" dirty="0" smtClean="0">
                  <a:latin typeface="Times New Roman" pitchFamily="18" charset="0"/>
                  <a:cs typeface="Times New Roman" pitchFamily="18" charset="0"/>
                </a:rPr>
                <a:t>“Your Compressed Gas Equipment Specialists”</a:t>
              </a:r>
              <a:endParaRPr lang="en-US" sz="1400"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819400" y="3124200"/>
              <a:ext cx="3309937" cy="1439863"/>
            </a:xfrm>
            <a:prstGeom prst="rect">
              <a:avLst/>
            </a:prstGeom>
            <a:noFill/>
            <a:ln w="9525">
              <a:noFill/>
              <a:miter lim="800000"/>
              <a:headEnd/>
              <a:tailEnd/>
            </a:ln>
            <a:effectLst/>
          </p:spPr>
        </p:pic>
      </p:grpSp>
      <p:pic>
        <p:nvPicPr>
          <p:cNvPr id="9" name="Picture 8"/>
          <p:cNvPicPr/>
          <p:nvPr/>
        </p:nvPicPr>
        <p:blipFill>
          <a:blip r:embed="rId3" cstate="print"/>
          <a:srcRect/>
          <a:stretch>
            <a:fillRect/>
          </a:stretch>
        </p:blipFill>
        <p:spPr bwMode="auto">
          <a:xfrm>
            <a:off x="2438400" y="3733800"/>
            <a:ext cx="394335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ive Over Plate 2.bmp"/>
          <p:cNvPicPr>
            <a:picLocks noChangeAspect="1"/>
          </p:cNvPicPr>
          <p:nvPr/>
        </p:nvPicPr>
        <p:blipFill>
          <a:blip r:embed="rId2" cstate="print"/>
          <a:stretch>
            <a:fillRect/>
          </a:stretch>
        </p:blipFill>
        <p:spPr>
          <a:xfrm>
            <a:off x="0" y="3276600"/>
            <a:ext cx="4386263" cy="3350138"/>
          </a:xfrm>
          <a:prstGeom prst="rect">
            <a:avLst/>
          </a:prstGeom>
          <a:effectLst>
            <a:outerShdw blurRad="50800" dist="38100" dir="2700000" algn="tl" rotWithShape="0">
              <a:prstClr val="black">
                <a:alpha val="40000"/>
              </a:prstClr>
            </a:outerShdw>
          </a:effectLst>
        </p:spPr>
      </p:pic>
      <p:pic>
        <p:nvPicPr>
          <p:cNvPr id="5" name="Picture 4" descr="Drive Over Plate 3.bmp"/>
          <p:cNvPicPr>
            <a:picLocks noChangeAspect="1"/>
          </p:cNvPicPr>
          <p:nvPr/>
        </p:nvPicPr>
        <p:blipFill>
          <a:blip r:embed="rId3" cstate="print"/>
          <a:srcRect l="11268" r="8245"/>
          <a:stretch>
            <a:fillRect/>
          </a:stretch>
        </p:blipFill>
        <p:spPr>
          <a:xfrm>
            <a:off x="5638800" y="0"/>
            <a:ext cx="3505200" cy="3084575"/>
          </a:xfrm>
          <a:prstGeom prst="rect">
            <a:avLst/>
          </a:prstGeom>
          <a:effectLst>
            <a:outerShdw blurRad="50800" dist="38100" dir="2700000" algn="tl" rotWithShape="0">
              <a:prstClr val="black">
                <a:alpha val="40000"/>
              </a:prstClr>
            </a:outerShdw>
          </a:effectLst>
        </p:spPr>
      </p:pic>
      <p:pic>
        <p:nvPicPr>
          <p:cNvPr id="6" name="Picture 5" descr="Darren 1.bmp"/>
          <p:cNvPicPr>
            <a:picLocks noChangeAspect="1"/>
          </p:cNvPicPr>
          <p:nvPr/>
        </p:nvPicPr>
        <p:blipFill>
          <a:blip r:embed="rId4" cstate="print"/>
          <a:srcRect t="14894"/>
          <a:stretch>
            <a:fillRect/>
          </a:stretch>
        </p:blipFill>
        <p:spPr>
          <a:xfrm>
            <a:off x="0" y="0"/>
            <a:ext cx="5435878" cy="3048000"/>
          </a:xfrm>
          <a:prstGeom prst="rect">
            <a:avLst/>
          </a:prstGeom>
          <a:effectLst>
            <a:outerShdw blurRad="50800" dist="38100" dir="2700000" algn="tl" rotWithShape="0">
              <a:prstClr val="black">
                <a:alpha val="40000"/>
              </a:prstClr>
            </a:outerShdw>
          </a:effectLst>
        </p:spPr>
      </p:pic>
      <p:pic>
        <p:nvPicPr>
          <p:cNvPr id="7" name="Picture 6" descr="Firetruck.bmp"/>
          <p:cNvPicPr>
            <a:picLocks noChangeAspect="1"/>
          </p:cNvPicPr>
          <p:nvPr/>
        </p:nvPicPr>
        <p:blipFill>
          <a:blip r:embed="rId5" cstate="print"/>
          <a:stretch>
            <a:fillRect/>
          </a:stretch>
        </p:blipFill>
        <p:spPr>
          <a:xfrm>
            <a:off x="4572000" y="3276600"/>
            <a:ext cx="4572000" cy="304630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4572000" y="6477000"/>
            <a:ext cx="4572000" cy="276999"/>
          </a:xfrm>
          <a:prstGeom prst="rect">
            <a:avLst/>
          </a:prstGeom>
          <a:noFill/>
        </p:spPr>
        <p:txBody>
          <a:bodyPr wrap="square" rtlCol="0">
            <a:spAutoFit/>
          </a:bodyPr>
          <a:lstStyle/>
          <a:p>
            <a:r>
              <a:rPr lang="en-US"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Easily deployed and protected with interlocking drive over plates</a:t>
            </a:r>
            <a:endParaRPr 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1359.jpg"/>
          <p:cNvPicPr>
            <a:picLocks noChangeAspect="1"/>
          </p:cNvPicPr>
          <p:nvPr/>
        </p:nvPicPr>
        <p:blipFill>
          <a:blip r:embed="rId2" cstate="print"/>
          <a:srcRect l="24999" t="2500" r="26667" b="12500"/>
          <a:stretch>
            <a:fillRect/>
          </a:stretch>
        </p:blipFill>
        <p:spPr>
          <a:xfrm>
            <a:off x="152400" y="685800"/>
            <a:ext cx="2362200" cy="2769476"/>
          </a:xfrm>
          <a:prstGeom prst="rect">
            <a:avLst/>
          </a:prstGeom>
          <a:effectLst>
            <a:outerShdw blurRad="50800" dist="38100" dir="2700000" algn="tl" rotWithShape="0">
              <a:prstClr val="black">
                <a:alpha val="40000"/>
              </a:prstClr>
            </a:outerShdw>
          </a:effectLst>
        </p:spPr>
      </p:pic>
      <p:pic>
        <p:nvPicPr>
          <p:cNvPr id="4" name="Picture 3" descr="IMG_1363.jpg"/>
          <p:cNvPicPr>
            <a:picLocks noChangeAspect="1"/>
          </p:cNvPicPr>
          <p:nvPr/>
        </p:nvPicPr>
        <p:blipFill>
          <a:blip r:embed="rId3" cstate="print"/>
          <a:stretch>
            <a:fillRect/>
          </a:stretch>
        </p:blipFill>
        <p:spPr>
          <a:xfrm>
            <a:off x="152400" y="3581400"/>
            <a:ext cx="4114800" cy="2743200"/>
          </a:xfrm>
          <a:prstGeom prst="rect">
            <a:avLst/>
          </a:prstGeom>
          <a:effectLst>
            <a:outerShdw blurRad="50800" dist="38100" dir="2700000" algn="tl" rotWithShape="0">
              <a:prstClr val="black">
                <a:alpha val="40000"/>
              </a:prstClr>
            </a:outerShdw>
          </a:effectLst>
        </p:spPr>
      </p:pic>
      <p:pic>
        <p:nvPicPr>
          <p:cNvPr id="5" name="Picture 4" descr="IMG_1296.jpg"/>
          <p:cNvPicPr>
            <a:picLocks noChangeAspect="1"/>
          </p:cNvPicPr>
          <p:nvPr/>
        </p:nvPicPr>
        <p:blipFill>
          <a:blip r:embed="rId4" cstate="print"/>
          <a:srcRect l="17857"/>
          <a:stretch>
            <a:fillRect/>
          </a:stretch>
        </p:blipFill>
        <p:spPr>
          <a:xfrm>
            <a:off x="2743200" y="685800"/>
            <a:ext cx="3429000" cy="2782957"/>
          </a:xfrm>
          <a:prstGeom prst="rect">
            <a:avLst/>
          </a:prstGeom>
          <a:effectLst>
            <a:outerShdw blurRad="50800" dist="38100" dir="2700000" algn="tl" rotWithShape="0">
              <a:prstClr val="black">
                <a:alpha val="40000"/>
              </a:prstClr>
            </a:outerShdw>
          </a:effectLst>
        </p:spPr>
      </p:pic>
      <p:pic>
        <p:nvPicPr>
          <p:cNvPr id="6" name="Picture 5" descr="IMG_1369.jpg"/>
          <p:cNvPicPr>
            <a:picLocks noChangeAspect="1"/>
          </p:cNvPicPr>
          <p:nvPr/>
        </p:nvPicPr>
        <p:blipFill>
          <a:blip r:embed="rId5" cstate="print"/>
          <a:srcRect l="13333" t="6250" r="14167"/>
          <a:stretch>
            <a:fillRect/>
          </a:stretch>
        </p:blipFill>
        <p:spPr>
          <a:xfrm>
            <a:off x="4419600" y="3581400"/>
            <a:ext cx="3200400" cy="2758966"/>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6477000" y="1066800"/>
            <a:ext cx="2057400" cy="1600438"/>
          </a:xfrm>
          <a:prstGeom prst="rect">
            <a:avLst/>
          </a:prstGeom>
          <a:noFill/>
        </p:spPr>
        <p:txBody>
          <a:bodyPr wrap="square" rtlCol="0">
            <a:spAutoFit/>
          </a:bodyPr>
          <a:lstStyle/>
          <a:p>
            <a:r>
              <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Connect to the Emergency Low Pressure Inlet, pressurize line, check for percentage of oxygen, open valve to allow the OXY-LIFELINE® to supply the facility.</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ing main line valve.bmp"/>
          <p:cNvPicPr>
            <a:picLocks noChangeAspect="1"/>
          </p:cNvPicPr>
          <p:nvPr/>
        </p:nvPicPr>
        <p:blipFill>
          <a:blip r:embed="rId2" cstate="print"/>
          <a:srcRect l="17545"/>
          <a:stretch>
            <a:fillRect/>
          </a:stretch>
        </p:blipFill>
        <p:spPr>
          <a:xfrm>
            <a:off x="1295400" y="381000"/>
            <a:ext cx="3939161" cy="3157537"/>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791200" y="533400"/>
            <a:ext cx="1905000" cy="738664"/>
          </a:xfrm>
          <a:prstGeom prst="rect">
            <a:avLst/>
          </a:prstGeom>
          <a:noFill/>
        </p:spPr>
        <p:txBody>
          <a:bodyPr wrap="square" rtlCol="0">
            <a:spAutoFit/>
          </a:bodyPr>
          <a:lstStyle/>
          <a:p>
            <a:r>
              <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Secure the main line valve for the breached oxygen line</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1447800" y="4495800"/>
            <a:ext cx="5334000" cy="830997"/>
          </a:xfrm>
          <a:prstGeom prst="rect">
            <a:avLst/>
          </a:prstGeom>
          <a:noFill/>
        </p:spPr>
        <p:txBody>
          <a:bodyPr wrap="square" rtlCol="0">
            <a:spAutoFit/>
          </a:bodyPr>
          <a:lstStyle/>
          <a:p>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With the OXY-LIFELINE® in place we have re-established flow from the Bulk Oxygen Tank to the facility. Now repairs can be made without jeopardizing patient safety.</a:t>
            </a: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5943600" cy="338554"/>
          </a:xfrm>
          <a:prstGeom prst="rect">
            <a:avLst/>
          </a:prstGeom>
          <a:noFill/>
        </p:spPr>
        <p:txBody>
          <a:bodyPr wrap="square" rtlCol="0">
            <a:spAutoFit/>
          </a:bodyPr>
          <a:lstStyle/>
          <a:p>
            <a:r>
              <a:rPr lang="en-US" sz="1600" b="1" dirty="0" smtClean="0">
                <a:solidFill>
                  <a:schemeClr val="tx2">
                    <a:lumMod val="75000"/>
                  </a:schemeClr>
                </a:solidFill>
              </a:rPr>
              <a:t>Mass Casualty or Alternate Care Sites Oxygen </a:t>
            </a:r>
            <a:r>
              <a:rPr lang="en-US" sz="1600" b="1" dirty="0" smtClean="0">
                <a:solidFill>
                  <a:schemeClr val="tx2">
                    <a:lumMod val="75000"/>
                  </a:schemeClr>
                </a:solidFill>
              </a:rPr>
              <a:t>Distribution:</a:t>
            </a:r>
            <a:endParaRPr lang="en-US" sz="1600" b="1" dirty="0">
              <a:solidFill>
                <a:schemeClr val="tx2">
                  <a:lumMod val="75000"/>
                </a:schemeClr>
              </a:solidFill>
            </a:endParaRPr>
          </a:p>
        </p:txBody>
      </p:sp>
      <p:sp>
        <p:nvSpPr>
          <p:cNvPr id="3" name="TextBox 2"/>
          <p:cNvSpPr txBox="1"/>
          <p:nvPr/>
        </p:nvSpPr>
        <p:spPr>
          <a:xfrm>
            <a:off x="762000" y="1219200"/>
            <a:ext cx="8077200" cy="1569660"/>
          </a:xfrm>
          <a:prstGeom prst="rect">
            <a:avLst/>
          </a:prstGeom>
          <a:noFill/>
        </p:spPr>
        <p:txBody>
          <a:bodyPr wrap="square" rtlCol="0">
            <a:spAutoFit/>
          </a:bodyPr>
          <a:lstStyle/>
          <a:p>
            <a:r>
              <a:rPr lang="en-US" sz="1600" b="1" dirty="0" smtClean="0">
                <a:solidFill>
                  <a:schemeClr val="tx2">
                    <a:lumMod val="75000"/>
                  </a:schemeClr>
                </a:solidFill>
              </a:rPr>
              <a:t>It </a:t>
            </a:r>
            <a:r>
              <a:rPr lang="en-US" sz="1600" b="1" dirty="0" smtClean="0">
                <a:solidFill>
                  <a:schemeClr val="tx2">
                    <a:lumMod val="75000"/>
                  </a:schemeClr>
                </a:solidFill>
              </a:rPr>
              <a:t>is no longer a question of “if”, but “when”. Healthcare and emergency response organizations must prepare for disasters and mass casualty events. As shown by the tragedy of September 11, 2001 and predictions of natural emergencies such as the avian flu pandemic, tornados, hurricanes, and earthquakes victims and patients ranging from infant to adult could number in the thousands – and studies routinely predict shortages in equipment and consumables.</a:t>
            </a:r>
            <a:endParaRPr lang="en-US" sz="1600" b="1" dirty="0">
              <a:solidFill>
                <a:schemeClr val="tx2">
                  <a:lumMod val="75000"/>
                </a:schemeClr>
              </a:solidFill>
            </a:endParaRPr>
          </a:p>
        </p:txBody>
      </p:sp>
      <p:sp>
        <p:nvSpPr>
          <p:cNvPr id="4" name="TextBox 3"/>
          <p:cNvSpPr txBox="1"/>
          <p:nvPr/>
        </p:nvSpPr>
        <p:spPr>
          <a:xfrm>
            <a:off x="762000" y="2887682"/>
            <a:ext cx="8077200" cy="3139321"/>
          </a:xfrm>
          <a:prstGeom prst="rect">
            <a:avLst/>
          </a:prstGeom>
          <a:noFill/>
        </p:spPr>
        <p:txBody>
          <a:bodyPr wrap="square" rtlCol="0">
            <a:spAutoFit/>
          </a:bodyPr>
          <a:lstStyle/>
          <a:p>
            <a:r>
              <a:rPr lang="en-US" sz="1600" b="1" dirty="0" smtClean="0">
                <a:solidFill>
                  <a:schemeClr val="tx2">
                    <a:lumMod val="75000"/>
                  </a:schemeClr>
                </a:solidFill>
              </a:rPr>
              <a:t>The </a:t>
            </a:r>
            <a:r>
              <a:rPr lang="en-US" sz="1600" b="1" dirty="0" smtClean="0">
                <a:solidFill>
                  <a:schemeClr val="tx2">
                    <a:lumMod val="75000"/>
                  </a:schemeClr>
                </a:solidFill>
              </a:rPr>
              <a:t>OXY-LIFELINE® is the perfect solution to be able to feed oxygen from the bulk oxygen tank to the Mass Casualty Site. Using the custom built Interface for Patient Connection Block and the OXY-LIFELINE® the facility will be able to rapidly provide oxygen to the patients for an extended period of time without the burden of changing out empty cylinders.</a:t>
            </a:r>
          </a:p>
          <a:p>
            <a:endParaRPr lang="en-US" sz="1600" b="1" dirty="0" smtClean="0">
              <a:solidFill>
                <a:schemeClr val="tx2">
                  <a:lumMod val="75000"/>
                </a:schemeClr>
              </a:solidFill>
            </a:endParaRPr>
          </a:p>
          <a:p>
            <a:r>
              <a:rPr lang="en-US" sz="1600" b="1" dirty="0" smtClean="0">
                <a:solidFill>
                  <a:schemeClr val="tx2">
                    <a:lumMod val="75000"/>
                  </a:schemeClr>
                </a:solidFill>
              </a:rPr>
              <a:t>The OXY-LIFELINE® can be used simultaneously for Mass Casualty and supplying the facility should an emergency need arise.</a:t>
            </a:r>
          </a:p>
          <a:p>
            <a:endParaRPr lang="en-US" sz="1600" b="1" dirty="0">
              <a:solidFill>
                <a:schemeClr val="tx2">
                  <a:lumMod val="75000"/>
                </a:schemeClr>
              </a:solidFill>
            </a:endParaRPr>
          </a:p>
          <a:p>
            <a:r>
              <a:rPr lang="en-US" sz="1600" b="1" dirty="0" smtClean="0">
                <a:solidFill>
                  <a:schemeClr val="tx2">
                    <a:lumMod val="75000"/>
                  </a:schemeClr>
                </a:solidFill>
              </a:rPr>
              <a:t>Funds may be available from Federal, State, Foundation and even Corporate Sources. Consider contacting local Health Departments for funding opportunities or contact the nearest Metropolitan Medical Response System offic</a:t>
            </a:r>
            <a:r>
              <a:rPr lang="en-US" b="1" dirty="0" smtClean="0">
                <a:solidFill>
                  <a:schemeClr val="tx2">
                    <a:lumMod val="75000"/>
                  </a:schemeClr>
                </a:solidFill>
              </a:rPr>
              <a:t>e.</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671328" y="0"/>
            <a:chExt cx="8864851" cy="6858000"/>
          </a:xfrm>
        </p:grpSpPr>
        <p:pic>
          <p:nvPicPr>
            <p:cNvPr id="5122" name="Picture 2"/>
            <p:cNvPicPr>
              <a:picLocks noChangeAspect="1" noChangeArrowheads="1"/>
            </p:cNvPicPr>
            <p:nvPr/>
          </p:nvPicPr>
          <p:blipFill>
            <a:blip r:embed="rId2" cstate="print"/>
            <a:srcRect/>
            <a:stretch>
              <a:fillRect/>
            </a:stretch>
          </p:blipFill>
          <p:spPr bwMode="auto">
            <a:xfrm>
              <a:off x="671328" y="0"/>
              <a:ext cx="4486459" cy="6858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105400" y="0"/>
              <a:ext cx="4430779" cy="6858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8153400" cy="584775"/>
          </a:xfrm>
          <a:prstGeom prst="rect">
            <a:avLst/>
          </a:prstGeom>
        </p:spPr>
        <p:txBody>
          <a:bodyPr wrap="square">
            <a:spAutoFit/>
          </a:bodyPr>
          <a:lstStyle/>
          <a:p>
            <a:r>
              <a:rPr lang="en-US" sz="1600" b="1" dirty="0" smtClean="0">
                <a:solidFill>
                  <a:schemeClr val="tx2">
                    <a:lumMod val="75000"/>
                  </a:schemeClr>
                </a:solidFill>
              </a:rPr>
              <a:t>Planned Construction Shutdowns for Oxygen Pipeline Repairs or Bulk Oxygen </a:t>
            </a:r>
            <a:r>
              <a:rPr lang="en-US" sz="1600" b="1" dirty="0" smtClean="0">
                <a:solidFill>
                  <a:schemeClr val="tx2">
                    <a:lumMod val="75000"/>
                  </a:schemeClr>
                </a:solidFill>
              </a:rPr>
              <a:t>Tank </a:t>
            </a:r>
          </a:p>
          <a:p>
            <a:r>
              <a:rPr lang="en-US" sz="1600" b="1" dirty="0" smtClean="0">
                <a:solidFill>
                  <a:schemeClr val="tx2">
                    <a:lumMod val="75000"/>
                  </a:schemeClr>
                </a:solidFill>
              </a:rPr>
              <a:t>c</a:t>
            </a:r>
            <a:r>
              <a:rPr lang="en-US" sz="1600" b="1" dirty="0" smtClean="0">
                <a:solidFill>
                  <a:schemeClr val="tx2">
                    <a:lumMod val="75000"/>
                  </a:schemeClr>
                </a:solidFill>
              </a:rPr>
              <a:t>hange out</a:t>
            </a:r>
            <a:r>
              <a:rPr lang="en-US" sz="1600" b="1" dirty="0" smtClean="0">
                <a:solidFill>
                  <a:schemeClr val="tx2">
                    <a:lumMod val="75000"/>
                  </a:schemeClr>
                </a:solidFill>
              </a:rPr>
              <a:t>:</a:t>
            </a:r>
            <a:endParaRPr lang="en-US" sz="1600" b="1" dirty="0" smtClean="0">
              <a:solidFill>
                <a:schemeClr val="tx2">
                  <a:lumMod val="75000"/>
                </a:schemeClr>
              </a:solidFill>
            </a:endParaRPr>
          </a:p>
        </p:txBody>
      </p:sp>
      <p:sp>
        <p:nvSpPr>
          <p:cNvPr id="3" name="Rectangle 2"/>
          <p:cNvSpPr/>
          <p:nvPr/>
        </p:nvSpPr>
        <p:spPr>
          <a:xfrm>
            <a:off x="762000" y="1600200"/>
            <a:ext cx="7924800" cy="4031873"/>
          </a:xfrm>
          <a:prstGeom prst="rect">
            <a:avLst/>
          </a:prstGeom>
        </p:spPr>
        <p:txBody>
          <a:bodyPr wrap="square">
            <a:spAutoFit/>
          </a:bodyPr>
          <a:lstStyle/>
          <a:p>
            <a:r>
              <a:rPr lang="en-US" sz="1600" b="1" dirty="0" smtClean="0">
                <a:solidFill>
                  <a:schemeClr val="tx2">
                    <a:lumMod val="75000"/>
                  </a:schemeClr>
                </a:solidFill>
              </a:rPr>
              <a:t>The OXY-LIFELINE® is the perfect tool for hospitals that are undergoing construction </a:t>
            </a:r>
            <a:endParaRPr lang="en-US" sz="1600" b="1" dirty="0" smtClean="0">
              <a:solidFill>
                <a:schemeClr val="tx2">
                  <a:lumMod val="75000"/>
                </a:schemeClr>
              </a:solidFill>
            </a:endParaRPr>
          </a:p>
          <a:p>
            <a:r>
              <a:rPr lang="en-US" sz="1600" b="1" dirty="0" smtClean="0">
                <a:solidFill>
                  <a:schemeClr val="tx2">
                    <a:lumMod val="75000"/>
                  </a:schemeClr>
                </a:solidFill>
              </a:rPr>
              <a:t>or </a:t>
            </a:r>
            <a:r>
              <a:rPr lang="en-US" sz="1600" b="1" dirty="0" smtClean="0">
                <a:solidFill>
                  <a:schemeClr val="tx2">
                    <a:lumMod val="75000"/>
                  </a:schemeClr>
                </a:solidFill>
              </a:rPr>
              <a:t>need to make a repair to their underground mainline for their Oxygen Systems. </a:t>
            </a:r>
            <a:endParaRPr lang="en-US" sz="1600" b="1" dirty="0" smtClean="0">
              <a:solidFill>
                <a:schemeClr val="tx2">
                  <a:lumMod val="75000"/>
                </a:schemeClr>
              </a:solidFill>
            </a:endParaRPr>
          </a:p>
          <a:p>
            <a:r>
              <a:rPr lang="en-US" sz="1600" b="1" dirty="0" smtClean="0">
                <a:solidFill>
                  <a:schemeClr val="tx2">
                    <a:lumMod val="75000"/>
                  </a:schemeClr>
                </a:solidFill>
              </a:rPr>
              <a:t>The </a:t>
            </a:r>
            <a:r>
              <a:rPr lang="en-US" sz="1600" b="1" dirty="0" smtClean="0">
                <a:solidFill>
                  <a:schemeClr val="tx2">
                    <a:lumMod val="75000"/>
                  </a:schemeClr>
                </a:solidFill>
              </a:rPr>
              <a:t>OXY-LIFELINE® provides an above ground alternate route for the oxygen which allows the underground piping to be repaired or modified. </a:t>
            </a:r>
          </a:p>
          <a:p>
            <a:endParaRPr lang="en-US" sz="1600" b="1" dirty="0" smtClean="0">
              <a:solidFill>
                <a:schemeClr val="tx2">
                  <a:lumMod val="75000"/>
                </a:schemeClr>
              </a:solidFill>
            </a:endParaRPr>
          </a:p>
          <a:p>
            <a:r>
              <a:rPr lang="en-US" sz="1600" b="1" dirty="0" smtClean="0">
                <a:solidFill>
                  <a:schemeClr val="tx2">
                    <a:lumMod val="75000"/>
                  </a:schemeClr>
                </a:solidFill>
              </a:rPr>
              <a:t>Benefits:</a:t>
            </a:r>
          </a:p>
          <a:p>
            <a:pPr>
              <a:buFont typeface="Arial" pitchFamily="34" charset="0"/>
              <a:buChar char="•"/>
            </a:pPr>
            <a:r>
              <a:rPr lang="en-US" sz="1600" b="1" dirty="0" smtClean="0">
                <a:solidFill>
                  <a:schemeClr val="tx2">
                    <a:lumMod val="75000"/>
                  </a:schemeClr>
                </a:solidFill>
              </a:rPr>
              <a:t>  Rapidly Deployable by 1-2 personnel</a:t>
            </a:r>
          </a:p>
          <a:p>
            <a:pPr>
              <a:buFont typeface="Arial" pitchFamily="34" charset="0"/>
              <a:buChar char="•"/>
            </a:pPr>
            <a:r>
              <a:rPr lang="en-US" sz="1600" b="1" dirty="0" smtClean="0">
                <a:solidFill>
                  <a:schemeClr val="tx2">
                    <a:lumMod val="75000"/>
                  </a:schemeClr>
                </a:solidFill>
              </a:rPr>
              <a:t>  Utilizes on-site Oxygen Source</a:t>
            </a:r>
          </a:p>
          <a:p>
            <a:pPr>
              <a:buFont typeface="Arial" pitchFamily="34" charset="0"/>
              <a:buChar char="•"/>
            </a:pPr>
            <a:r>
              <a:rPr lang="en-US" sz="1600" b="1" dirty="0">
                <a:solidFill>
                  <a:schemeClr val="tx2">
                    <a:lumMod val="75000"/>
                  </a:schemeClr>
                </a:solidFill>
              </a:rPr>
              <a:t> </a:t>
            </a:r>
            <a:r>
              <a:rPr lang="en-US" sz="1600" b="1" dirty="0" smtClean="0">
                <a:solidFill>
                  <a:schemeClr val="tx2">
                    <a:lumMod val="75000"/>
                  </a:schemeClr>
                </a:solidFill>
              </a:rPr>
              <a:t> No need to bring in a Truck, Tank or Additional Gas Supplies</a:t>
            </a:r>
          </a:p>
          <a:p>
            <a:pPr>
              <a:buFont typeface="Arial" pitchFamily="34" charset="0"/>
              <a:buChar char="•"/>
            </a:pPr>
            <a:r>
              <a:rPr lang="en-US" sz="1600" b="1" dirty="0" smtClean="0">
                <a:solidFill>
                  <a:schemeClr val="tx2">
                    <a:lumMod val="75000"/>
                  </a:schemeClr>
                </a:solidFill>
              </a:rPr>
              <a:t>  Can be used for an extended period of time without continuous monitoring and</a:t>
            </a:r>
          </a:p>
          <a:p>
            <a:r>
              <a:rPr lang="en-US" sz="1600" b="1" dirty="0" smtClean="0">
                <a:solidFill>
                  <a:schemeClr val="tx2">
                    <a:lumMod val="75000"/>
                  </a:schemeClr>
                </a:solidFill>
              </a:rPr>
              <a:t>    support</a:t>
            </a:r>
          </a:p>
          <a:p>
            <a:endParaRPr lang="en-US" sz="1600" b="1" dirty="0" smtClean="0">
              <a:solidFill>
                <a:schemeClr val="tx2">
                  <a:lumMod val="75000"/>
                </a:schemeClr>
              </a:solidFill>
            </a:endParaRPr>
          </a:p>
          <a:p>
            <a:r>
              <a:rPr lang="en-US" sz="1600" b="1" dirty="0" smtClean="0">
                <a:solidFill>
                  <a:schemeClr val="tx2">
                    <a:lumMod val="75000"/>
                  </a:schemeClr>
                </a:solidFill>
              </a:rPr>
              <a:t>The OXY-LIFELINE® was recently used by a hospital in San Diego that needed to repair </a:t>
            </a:r>
            <a:endParaRPr lang="en-US" sz="1600" b="1" dirty="0" smtClean="0">
              <a:solidFill>
                <a:schemeClr val="tx2">
                  <a:lumMod val="75000"/>
                </a:schemeClr>
              </a:solidFill>
            </a:endParaRPr>
          </a:p>
          <a:p>
            <a:r>
              <a:rPr lang="en-US" sz="1600" b="1" dirty="0" smtClean="0">
                <a:solidFill>
                  <a:schemeClr val="tx2">
                    <a:lumMod val="75000"/>
                  </a:schemeClr>
                </a:solidFill>
              </a:rPr>
              <a:t>a </a:t>
            </a:r>
            <a:r>
              <a:rPr lang="en-US" sz="1600" b="1" dirty="0" smtClean="0">
                <a:solidFill>
                  <a:schemeClr val="tx2">
                    <a:lumMod val="75000"/>
                  </a:schemeClr>
                </a:solidFill>
              </a:rPr>
              <a:t>3” valve that was leaking, 6 weeks after this repair was completed they employed the OXY-LIFELINE® again to provide Oxygen to two separate buildings while a 70’ section of mainline was replaced.</a:t>
            </a:r>
            <a:endParaRPr lang="en-US" sz="1600" b="1" dirty="0">
              <a:ln w="10541" cmpd="sng">
                <a:solidFill>
                  <a:schemeClr val="accent1">
                    <a:shade val="88000"/>
                    <a:satMod val="110000"/>
                  </a:schemeClr>
                </a:solidFill>
                <a:prstDash val="solid"/>
              </a:ln>
              <a:solidFill>
                <a:schemeClr val="tx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2400" y="0"/>
            <a:ext cx="4418814" cy="68580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572000" y="0"/>
            <a:ext cx="44061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2886"/>
            <a:ext cx="4648200" cy="686088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09800" y="457200"/>
            <a:ext cx="4448175" cy="1133475"/>
          </a:xfrm>
          <a:prstGeom prst="rect">
            <a:avLst/>
          </a:prstGeom>
          <a:noFill/>
          <a:ln w="9525">
            <a:noFill/>
            <a:miter lim="800000"/>
            <a:headEnd/>
            <a:tailEnd/>
          </a:ln>
        </p:spPr>
      </p:pic>
      <p:pic>
        <p:nvPicPr>
          <p:cNvPr id="4" name="Picture 3" descr="DSC_0657 small.jpg"/>
          <p:cNvPicPr>
            <a:picLocks noChangeAspect="1"/>
          </p:cNvPicPr>
          <p:nvPr/>
        </p:nvPicPr>
        <p:blipFill>
          <a:blip r:embed="rId3" cstate="print"/>
          <a:stretch>
            <a:fillRect/>
          </a:stretch>
        </p:blipFill>
        <p:spPr>
          <a:xfrm>
            <a:off x="1143000" y="2136578"/>
            <a:ext cx="7109907" cy="4721422"/>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pic>
        <p:nvPicPr>
          <p:cNvPr id="11" name="Content Placeholder 10" descr="DSC_0153.JPG"/>
          <p:cNvPicPr>
            <a:picLocks noGrp="1" noChangeAspect="1"/>
          </p:cNvPicPr>
          <p:nvPr>
            <p:ph sz="half" idx="1"/>
          </p:nvPr>
        </p:nvPicPr>
        <p:blipFill>
          <a:blip r:embed="rId2" cstate="print"/>
          <a:srcRect r="27316"/>
          <a:stretch>
            <a:fillRect/>
          </a:stretch>
        </p:blipFill>
        <p:spPr>
          <a:xfrm>
            <a:off x="685800" y="1752600"/>
            <a:ext cx="4466120" cy="4081121"/>
          </a:xfrm>
          <a:effectLst>
            <a:outerShdw blurRad="50800" dist="38100" dir="2700000" algn="tl" rotWithShape="0">
              <a:prstClr val="black">
                <a:alpha val="40000"/>
              </a:prstClr>
            </a:outerShdw>
          </a:effectLst>
        </p:spPr>
      </p:pic>
      <p:pic>
        <p:nvPicPr>
          <p:cNvPr id="12" name="Content Placeholder 11" descr="DSC_0154.JPG"/>
          <p:cNvPicPr>
            <a:picLocks noGrp="1" noChangeAspect="1"/>
          </p:cNvPicPr>
          <p:nvPr>
            <p:ph sz="half" idx="2"/>
          </p:nvPr>
        </p:nvPicPr>
        <p:blipFill>
          <a:blip r:embed="rId3" cstate="print"/>
          <a:srcRect t="6734" b="9085"/>
          <a:stretch>
            <a:fillRect/>
          </a:stretch>
        </p:blipFill>
        <p:spPr>
          <a:xfrm>
            <a:off x="5334000" y="1752600"/>
            <a:ext cx="3246534" cy="4114800"/>
          </a:xfrm>
          <a:effectLst>
            <a:outerShdw blurRad="50800" dist="38100" dir="2700000" algn="tl" rotWithShape="0">
              <a:prstClr val="black">
                <a:alpha val="40000"/>
              </a:prstClr>
            </a:outerShdw>
          </a:effectLst>
        </p:spPr>
      </p:pic>
      <p:sp>
        <p:nvSpPr>
          <p:cNvPr id="5" name="TextBox 4"/>
          <p:cNvSpPr txBox="1"/>
          <p:nvPr/>
        </p:nvSpPr>
        <p:spPr>
          <a:xfrm>
            <a:off x="609600" y="533400"/>
            <a:ext cx="8077200" cy="830997"/>
          </a:xfrm>
          <a:prstGeom prst="rect">
            <a:avLst/>
          </a:prstGeom>
          <a:noFill/>
        </p:spPr>
        <p:txBody>
          <a:bodyPr wrap="square" rtlCol="0">
            <a:spAutoFit/>
          </a:bodyPr>
          <a:lstStyle/>
          <a:p>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OXY-LIFELINE®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 a rapidly deployable Emergency Back-Up Oxygen System that is primarily used for hospital oxygen systems. It can supply the facility with uninterrupted service by taking advantage of gas supplies that are already on site.</a:t>
            </a: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66800" y="152400"/>
            <a:ext cx="7153275" cy="14859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38200" y="1676400"/>
            <a:ext cx="5600700" cy="6572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62000" y="2286000"/>
            <a:ext cx="7038975" cy="109537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762000" y="3429000"/>
            <a:ext cx="6657975" cy="190500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1143000" y="5410200"/>
            <a:ext cx="70008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143000"/>
            <a:ext cx="7696200" cy="369332"/>
          </a:xfrm>
          <a:prstGeom prst="rect">
            <a:avLst/>
          </a:prstGeom>
          <a:no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OXY-LIFELINE®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can be utilized for multiple applications, including:</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609600" y="1981200"/>
            <a:ext cx="8305800" cy="2677656"/>
          </a:xfrm>
          <a:prstGeom prst="rect">
            <a:avLst/>
          </a:prstGeom>
          <a:noFill/>
        </p:spPr>
        <p:txBody>
          <a:bodyPr wrap="square" rtlCol="0">
            <a:spAutoFit/>
          </a:bodyPr>
          <a:lstStyle/>
          <a:p>
            <a:pPr>
              <a:buFont typeface="Arial" pitchFamily="34" charset="0"/>
              <a:buChar cha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Emergency Oxygen Back-Up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Systems</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Font typeface="Arial" pitchFamily="34" charset="0"/>
              <a:buChar cha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Mass Casualty or Alternate Care Sites Oxygen Distribution</a:t>
            </a: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Font typeface="Arial" pitchFamily="34" charset="0"/>
              <a:buChar cha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Planned Construction Shutdowns for Oxygen Pipeline</a:t>
            </a:r>
          </a:p>
          <a:p>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Repairs or Bulk Oxygen Tank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change out</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09600"/>
            <a:ext cx="6172200" cy="338554"/>
          </a:xfrm>
          <a:prstGeom prst="rect">
            <a:avLst/>
          </a:prstGeom>
          <a:noFill/>
        </p:spPr>
        <p:txBody>
          <a:bodyPr wrap="square" rtlCol="0">
            <a:spAutoFit/>
          </a:bodyPr>
          <a:lstStyle/>
          <a:p>
            <a:r>
              <a:rPr lang="en-US" sz="1600" b="1" dirty="0" smtClean="0">
                <a:solidFill>
                  <a:schemeClr val="tx2">
                    <a:lumMod val="75000"/>
                  </a:schemeClr>
                </a:solidFill>
              </a:rPr>
              <a:t>Emergency Oxygen Back-Up System application: </a:t>
            </a:r>
            <a:endParaRPr lang="en-US" sz="1600" b="1" dirty="0">
              <a:solidFill>
                <a:schemeClr val="tx2">
                  <a:lumMod val="75000"/>
                </a:schemeClr>
              </a:solidFill>
            </a:endParaRPr>
          </a:p>
        </p:txBody>
      </p:sp>
      <p:sp>
        <p:nvSpPr>
          <p:cNvPr id="4" name="TextBox 3"/>
          <p:cNvSpPr txBox="1"/>
          <p:nvPr/>
        </p:nvSpPr>
        <p:spPr>
          <a:xfrm>
            <a:off x="609600" y="1295400"/>
            <a:ext cx="7848600" cy="4524315"/>
          </a:xfrm>
          <a:prstGeom prst="rect">
            <a:avLst/>
          </a:prstGeom>
          <a:noFill/>
        </p:spPr>
        <p:txBody>
          <a:bodyPr wrap="square" rtlCol="0">
            <a:spAutoFit/>
          </a:bodyPr>
          <a:lstStyle/>
          <a:p>
            <a:r>
              <a:rPr lang="en-US" sz="1600" b="1" dirty="0" smtClean="0">
                <a:solidFill>
                  <a:schemeClr val="tx2">
                    <a:lumMod val="75000"/>
                  </a:schemeClr>
                </a:solidFill>
              </a:rPr>
              <a:t>If the underground line between the hospital and the remote bulk oxygen vessel were to suffer damage due to a construction mishap, terrorist act or natural disaster the oxygen flow would be compromised to the facility. </a:t>
            </a:r>
          </a:p>
          <a:p>
            <a:endParaRPr lang="en-US" sz="1600" b="1" dirty="0">
              <a:solidFill>
                <a:schemeClr val="tx2">
                  <a:lumMod val="75000"/>
                </a:schemeClr>
              </a:solidFill>
            </a:endParaRPr>
          </a:p>
          <a:p>
            <a:r>
              <a:rPr lang="en-US" sz="1600" b="1" dirty="0" smtClean="0">
                <a:solidFill>
                  <a:schemeClr val="tx2">
                    <a:lumMod val="75000"/>
                  </a:schemeClr>
                </a:solidFill>
              </a:rPr>
              <a:t>Hospital Risk Management, Facilities Management and Respiratory Therapy Staff need to have an Emergency Preparedness Plan that deals with a breach in the underground Main Oxygen Piping. They need to consider the following concerns:</a:t>
            </a:r>
          </a:p>
          <a:p>
            <a:endParaRPr lang="en-US" sz="1600" b="1" dirty="0">
              <a:solidFill>
                <a:schemeClr val="tx2">
                  <a:lumMod val="75000"/>
                </a:schemeClr>
              </a:solidFill>
            </a:endParaRPr>
          </a:p>
          <a:p>
            <a:pPr marL="342900" indent="-342900">
              <a:buAutoNum type="arabicPeriod"/>
            </a:pPr>
            <a:r>
              <a:rPr lang="en-US" sz="1600" b="1" dirty="0" smtClean="0">
                <a:solidFill>
                  <a:schemeClr val="tx2">
                    <a:lumMod val="75000"/>
                  </a:schemeClr>
                </a:solidFill>
              </a:rPr>
              <a:t>Do they have a plan and system in place to deal with this scenario</a:t>
            </a:r>
            <a:r>
              <a:rPr lang="en-US" sz="1600" b="1" dirty="0" smtClean="0">
                <a:solidFill>
                  <a:schemeClr val="tx2">
                    <a:lumMod val="75000"/>
                  </a:schemeClr>
                </a:solidFill>
              </a:rPr>
              <a:t>.</a:t>
            </a:r>
          </a:p>
          <a:p>
            <a:pPr marL="342900" indent="-342900">
              <a:buAutoNum type="arabicPeriod"/>
            </a:pPr>
            <a:endParaRPr lang="en-US" sz="1600" b="1" dirty="0" smtClean="0">
              <a:solidFill>
                <a:schemeClr val="tx2">
                  <a:lumMod val="75000"/>
                </a:schemeClr>
              </a:solidFill>
            </a:endParaRPr>
          </a:p>
          <a:p>
            <a:pPr marL="342900" indent="-342900">
              <a:buAutoNum type="arabicPeriod"/>
            </a:pPr>
            <a:r>
              <a:rPr lang="en-US" sz="1600" b="1" dirty="0" smtClean="0">
                <a:solidFill>
                  <a:schemeClr val="tx2">
                    <a:lumMod val="75000"/>
                  </a:schemeClr>
                </a:solidFill>
              </a:rPr>
              <a:t>Does their current supplemental medical oxygen system give them more than a few hours of service without being resupplied with costly mobile units</a:t>
            </a:r>
            <a:r>
              <a:rPr lang="en-US" sz="1600" b="1" dirty="0" smtClean="0">
                <a:solidFill>
                  <a:schemeClr val="tx2">
                    <a:lumMod val="75000"/>
                  </a:schemeClr>
                </a:solidFill>
              </a:rPr>
              <a:t>.</a:t>
            </a:r>
          </a:p>
          <a:p>
            <a:pPr marL="342900" indent="-342900">
              <a:buAutoNum type="arabicPeriod"/>
            </a:pPr>
            <a:endParaRPr lang="en-US" sz="1600" b="1" dirty="0" smtClean="0">
              <a:solidFill>
                <a:schemeClr val="tx2">
                  <a:lumMod val="75000"/>
                </a:schemeClr>
              </a:solidFill>
            </a:endParaRPr>
          </a:p>
          <a:p>
            <a:pPr marL="342900" indent="-342900">
              <a:buAutoNum type="arabicPeriod" startAt="3"/>
            </a:pPr>
            <a:r>
              <a:rPr lang="en-US" sz="1600" b="1" dirty="0" smtClean="0">
                <a:solidFill>
                  <a:schemeClr val="tx2">
                    <a:lumMod val="75000"/>
                  </a:schemeClr>
                </a:solidFill>
              </a:rPr>
              <a:t>Does </a:t>
            </a:r>
            <a:r>
              <a:rPr lang="en-US" sz="1600" b="1" dirty="0" smtClean="0">
                <a:solidFill>
                  <a:schemeClr val="tx2">
                    <a:lumMod val="75000"/>
                  </a:schemeClr>
                </a:solidFill>
              </a:rPr>
              <a:t>their system allow them to access the ample supplies of gas stored on site in their bulk oxygen vessel</a:t>
            </a:r>
            <a:r>
              <a:rPr lang="en-US" sz="1600" b="1" dirty="0" smtClean="0">
                <a:solidFill>
                  <a:schemeClr val="tx2">
                    <a:lumMod val="75000"/>
                  </a:schemeClr>
                </a:solidFill>
              </a:rPr>
              <a:t>.</a:t>
            </a:r>
          </a:p>
          <a:p>
            <a:pPr marL="342900" indent="-342900">
              <a:buAutoNum type="arabicPeriod" startAt="3"/>
            </a:pPr>
            <a:endParaRPr lang="en-US" sz="1600" b="1" dirty="0" smtClean="0">
              <a:solidFill>
                <a:schemeClr val="tx2">
                  <a:lumMod val="75000"/>
                </a:schemeClr>
              </a:solidFill>
            </a:endParaRPr>
          </a:p>
          <a:p>
            <a:pPr marL="342900" indent="-342900">
              <a:buAutoNum type="arabicPeriod" startAt="3"/>
            </a:pPr>
            <a:r>
              <a:rPr lang="en-US" sz="1600" b="1" dirty="0" smtClean="0">
                <a:solidFill>
                  <a:schemeClr val="tx2">
                    <a:lumMod val="75000"/>
                  </a:schemeClr>
                </a:solidFill>
              </a:rPr>
              <a:t>Can the plan and system be deployed within a matter of minutes.</a:t>
            </a:r>
            <a:endParaRPr lang="en-US" sz="1600" b="1" dirty="0" smtClean="0">
              <a:solidFill>
                <a:schemeClr val="tx2">
                  <a:lumMod val="75000"/>
                </a:schemeClr>
              </a:solidFill>
            </a:endParaRPr>
          </a:p>
          <a:p>
            <a:pPr marL="342900" indent="-342900">
              <a:buAutoNum type="arabicPeriod" startAt="2"/>
            </a:pP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848600" cy="6001643"/>
          </a:xfrm>
          <a:prstGeom prst="rect">
            <a:avLst/>
          </a:prstGeom>
        </p:spPr>
        <p:txBody>
          <a:bodyPr wrap="square">
            <a:spAutoFit/>
          </a:bodyPr>
          <a:lstStyle/>
          <a:p>
            <a:pPr marL="342900" indent="-342900"/>
            <a:r>
              <a:rPr lang="en-US" sz="1600" b="1" dirty="0" smtClean="0">
                <a:solidFill>
                  <a:schemeClr val="tx2">
                    <a:lumMod val="75000"/>
                  </a:schemeClr>
                </a:solidFill>
              </a:rPr>
              <a:t>Hospital staff when questioned with a scenario involving a breach in the under-</a:t>
            </a:r>
          </a:p>
          <a:p>
            <a:pPr marL="342900" indent="-342900"/>
            <a:r>
              <a:rPr lang="en-US" sz="1600" b="1" dirty="0" smtClean="0">
                <a:solidFill>
                  <a:schemeClr val="tx2">
                    <a:lumMod val="75000"/>
                  </a:schemeClr>
                </a:solidFill>
              </a:rPr>
              <a:t>ground main line respond with the following:</a:t>
            </a:r>
          </a:p>
          <a:p>
            <a:pPr marL="342900" indent="-342900"/>
            <a:endParaRPr lang="en-US" sz="1600" b="1" dirty="0" smtClean="0">
              <a:solidFill>
                <a:schemeClr val="tx2">
                  <a:lumMod val="75000"/>
                </a:schemeClr>
              </a:solidFill>
            </a:endParaRPr>
          </a:p>
          <a:p>
            <a:pPr marL="342900" indent="-342900"/>
            <a:r>
              <a:rPr lang="en-US" sz="1600" b="1" dirty="0" smtClean="0">
                <a:solidFill>
                  <a:schemeClr val="tx2">
                    <a:lumMod val="75000"/>
                  </a:schemeClr>
                </a:solidFill>
              </a:rPr>
              <a:t>“We would call our Oxygen Supplier and they will bring a truck out to plug into</a:t>
            </a:r>
          </a:p>
          <a:p>
            <a:pPr marL="342900" indent="-342900"/>
            <a:r>
              <a:rPr lang="en-US" sz="1600" b="1" dirty="0" smtClean="0">
                <a:solidFill>
                  <a:schemeClr val="tx2">
                    <a:lumMod val="75000"/>
                  </a:schemeClr>
                </a:solidFill>
              </a:rPr>
              <a:t>   our Emergency Low Pressure Inlet”.</a:t>
            </a:r>
          </a:p>
          <a:p>
            <a:pPr marL="342900" indent="-342900"/>
            <a:endParaRPr lang="en-US" sz="1600" b="1" dirty="0" smtClean="0">
              <a:solidFill>
                <a:schemeClr val="tx2">
                  <a:lumMod val="75000"/>
                </a:schemeClr>
              </a:solidFill>
            </a:endParaRPr>
          </a:p>
          <a:p>
            <a:pPr marL="342900" indent="-342900"/>
            <a:r>
              <a:rPr lang="en-US" sz="1600" b="1" dirty="0" smtClean="0">
                <a:solidFill>
                  <a:schemeClr val="tx2">
                    <a:lumMod val="75000"/>
                  </a:schemeClr>
                </a:solidFill>
              </a:rPr>
              <a:t>The problem with this </a:t>
            </a:r>
            <a:r>
              <a:rPr lang="en-US" sz="1600" b="1" dirty="0" smtClean="0">
                <a:solidFill>
                  <a:schemeClr val="tx2">
                    <a:lumMod val="75000"/>
                  </a:schemeClr>
                </a:solidFill>
              </a:rPr>
              <a:t>plan is:</a:t>
            </a:r>
          </a:p>
          <a:p>
            <a:pPr marL="342900" indent="-342900"/>
            <a:endParaRPr lang="en-US" sz="1600" b="1" dirty="0" smtClean="0">
              <a:solidFill>
                <a:schemeClr val="tx2">
                  <a:lumMod val="75000"/>
                </a:schemeClr>
              </a:solidFill>
            </a:endParaRPr>
          </a:p>
          <a:p>
            <a:pPr marL="342900" indent="-342900">
              <a:buAutoNum type="arabicPeriod"/>
            </a:pPr>
            <a:r>
              <a:rPr lang="en-US" sz="1600" b="1" dirty="0" smtClean="0">
                <a:solidFill>
                  <a:schemeClr val="tx2">
                    <a:lumMod val="75000"/>
                  </a:schemeClr>
                </a:solidFill>
              </a:rPr>
              <a:t>Most </a:t>
            </a:r>
            <a:r>
              <a:rPr lang="en-US" sz="1600" b="1" dirty="0" smtClean="0">
                <a:solidFill>
                  <a:schemeClr val="tx2">
                    <a:lumMod val="75000"/>
                  </a:schemeClr>
                </a:solidFill>
              </a:rPr>
              <a:t>suppliers are unaware that </a:t>
            </a:r>
            <a:r>
              <a:rPr lang="en-US" sz="1600" b="1" dirty="0" smtClean="0">
                <a:solidFill>
                  <a:schemeClr val="tx2">
                    <a:lumMod val="75000"/>
                  </a:schemeClr>
                </a:solidFill>
              </a:rPr>
              <a:t>the hospital </a:t>
            </a:r>
            <a:r>
              <a:rPr lang="en-US" sz="1600" b="1" dirty="0" smtClean="0">
                <a:solidFill>
                  <a:schemeClr val="tx2">
                    <a:lumMod val="75000"/>
                  </a:schemeClr>
                </a:solidFill>
              </a:rPr>
              <a:t>is expecting them to arrive within minutes of the call with a “gaseous oxygen” </a:t>
            </a:r>
            <a:r>
              <a:rPr lang="en-US" sz="1600" b="1" dirty="0" smtClean="0">
                <a:solidFill>
                  <a:schemeClr val="tx2">
                    <a:lumMod val="75000"/>
                  </a:schemeClr>
                </a:solidFill>
              </a:rPr>
              <a:t>truck</a:t>
            </a:r>
            <a:r>
              <a:rPr lang="en-US" sz="1600" b="1" dirty="0" smtClean="0">
                <a:solidFill>
                  <a:schemeClr val="tx2">
                    <a:lumMod val="75000"/>
                  </a:schemeClr>
                </a:solidFill>
              </a:rPr>
              <a:t>.  </a:t>
            </a:r>
            <a:endParaRPr lang="en-US" sz="1600" b="1" dirty="0" smtClean="0">
              <a:solidFill>
                <a:schemeClr val="tx2">
                  <a:lumMod val="75000"/>
                </a:schemeClr>
              </a:solidFill>
            </a:endParaRPr>
          </a:p>
          <a:p>
            <a:pPr marL="342900" indent="-342900">
              <a:buAutoNum type="arabicPeriod"/>
            </a:pPr>
            <a:endParaRPr lang="en-US" sz="1600" b="1" dirty="0" smtClean="0">
              <a:solidFill>
                <a:schemeClr val="tx2">
                  <a:lumMod val="75000"/>
                </a:schemeClr>
              </a:solidFill>
            </a:endParaRPr>
          </a:p>
          <a:p>
            <a:pPr marL="342900" indent="-342900">
              <a:buAutoNum type="arabicPeriod"/>
            </a:pPr>
            <a:r>
              <a:rPr lang="en-US" sz="1600" b="1" dirty="0" smtClean="0">
                <a:solidFill>
                  <a:schemeClr val="tx2">
                    <a:lumMod val="75000"/>
                  </a:schemeClr>
                </a:solidFill>
              </a:rPr>
              <a:t>If a truck is available within the general area of the facility it could still be a few hours minimum before the truck can arrive with “gaseous oxygen”, and then will it be equipped with the right hoses and fittings to connect immediately to the hospitals “Emergency Low Pressure Inlet”. When this truck is empty of “gaseous oxygen” how </a:t>
            </a:r>
          </a:p>
          <a:p>
            <a:pPr marL="342900" indent="-342900"/>
            <a:r>
              <a:rPr lang="en-US" sz="1600" b="1" dirty="0" smtClean="0">
                <a:solidFill>
                  <a:schemeClr val="tx2">
                    <a:lumMod val="75000"/>
                  </a:schemeClr>
                </a:solidFill>
              </a:rPr>
              <a:t>	</a:t>
            </a:r>
            <a:r>
              <a:rPr lang="en-US" sz="1600" b="1" dirty="0" smtClean="0">
                <a:solidFill>
                  <a:schemeClr val="tx2">
                    <a:lumMod val="75000"/>
                  </a:schemeClr>
                </a:solidFill>
              </a:rPr>
              <a:t>will it be replaced?</a:t>
            </a:r>
          </a:p>
          <a:p>
            <a:pPr marL="342900" indent="-342900"/>
            <a:endParaRPr lang="en-US" sz="1600" b="1" dirty="0" smtClean="0">
              <a:solidFill>
                <a:schemeClr val="tx2">
                  <a:lumMod val="75000"/>
                </a:schemeClr>
              </a:solidFill>
            </a:endParaRPr>
          </a:p>
          <a:p>
            <a:pPr marL="342900" indent="-342900"/>
            <a:r>
              <a:rPr lang="en-US" sz="1600" b="1" dirty="0" smtClean="0">
                <a:solidFill>
                  <a:schemeClr val="tx2">
                    <a:lumMod val="75000"/>
                  </a:schemeClr>
                </a:solidFill>
              </a:rPr>
              <a:t>3. 	What will the time delay be for a truck to arrive if this call from the hospital were to come afterhours or on a weekend.</a:t>
            </a:r>
          </a:p>
          <a:p>
            <a:pPr marL="342900" indent="-342900">
              <a:buAutoNum type="arabicPeriod"/>
            </a:pPr>
            <a:endParaRPr lang="en-US" sz="1600" b="1" dirty="0" smtClean="0">
              <a:solidFill>
                <a:schemeClr val="tx2">
                  <a:lumMod val="75000"/>
                </a:schemeClr>
              </a:solidFill>
            </a:endParaRPr>
          </a:p>
          <a:p>
            <a:pPr marL="342900" indent="-342900"/>
            <a:r>
              <a:rPr lang="en-US" sz="1600" b="1" dirty="0" smtClean="0">
                <a:solidFill>
                  <a:schemeClr val="tx2">
                    <a:lumMod val="75000"/>
                  </a:schemeClr>
                </a:solidFill>
              </a:rPr>
              <a:t>4.	This response time even if it is a few hours puts the patients, hospitals and suppliers at risk. </a:t>
            </a:r>
          </a:p>
          <a:p>
            <a:pPr marL="342900" indent="-342900">
              <a:buAutoNum type="arabicPeriod"/>
            </a:pPr>
            <a:endParaRPr lang="en-US" sz="1600" b="1" dirty="0" smtClean="0">
              <a:solidFill>
                <a:schemeClr val="tx2">
                  <a:lumMod val="50000"/>
                </a:schemeClr>
              </a:solidFill>
            </a:endParaRPr>
          </a:p>
          <a:p>
            <a:pPr marL="342900" indent="-342900"/>
            <a:r>
              <a:rPr lang="en-US" sz="1600" b="1" dirty="0" smtClean="0">
                <a:solidFill>
                  <a:schemeClr val="tx2">
                    <a:lumMod val="75000"/>
                  </a:schemeClr>
                </a:solidFill>
              </a:rPr>
              <a:t>5.	This </a:t>
            </a:r>
            <a:r>
              <a:rPr lang="en-US" sz="1600" b="1" dirty="0" smtClean="0">
                <a:solidFill>
                  <a:schemeClr val="tx2">
                    <a:lumMod val="75000"/>
                  </a:schemeClr>
                </a:solidFill>
              </a:rPr>
              <a:t>expectation from the hospital is unrealistic</a:t>
            </a:r>
            <a:r>
              <a:rPr lang="en-US" sz="1600" b="1" dirty="0" smtClean="0">
                <a:solidFill>
                  <a:schemeClr val="tx2">
                    <a:lumMod val="75000"/>
                  </a:schemeClr>
                </a:solidFill>
              </a:rPr>
              <a:t>.</a:t>
            </a:r>
            <a:endParaRPr lang="en-US" sz="16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14400"/>
            <a:ext cx="6552756" cy="4524315"/>
          </a:xfrm>
          <a:prstGeom prst="rect">
            <a:avLst/>
          </a:prstGeom>
          <a:noFill/>
        </p:spPr>
        <p:txBody>
          <a:bodyPr wrap="none" rtlCol="0">
            <a:spAutoFit/>
          </a:bodyPr>
          <a:lstStyle/>
          <a:p>
            <a:r>
              <a:rPr lang="en-US" sz="1600" b="1" dirty="0" smtClean="0">
                <a:solidFill>
                  <a:schemeClr val="tx2">
                    <a:lumMod val="75000"/>
                  </a:schemeClr>
                </a:solidFill>
              </a:rPr>
              <a:t>This is why the OXY-LIFELINE® was designed and developed.</a:t>
            </a:r>
          </a:p>
          <a:p>
            <a:endParaRPr lang="en-US" sz="1600" b="1" dirty="0" smtClean="0">
              <a:solidFill>
                <a:schemeClr val="tx2">
                  <a:lumMod val="75000"/>
                </a:schemeClr>
              </a:solidFill>
            </a:endParaRPr>
          </a:p>
          <a:p>
            <a:r>
              <a:rPr lang="en-US" sz="1600" b="1" dirty="0" smtClean="0">
                <a:solidFill>
                  <a:schemeClr val="tx2">
                    <a:lumMod val="75000"/>
                  </a:schemeClr>
                </a:solidFill>
              </a:rPr>
              <a:t>If the hospital has an OXY-LIFELINE® on site:</a:t>
            </a:r>
          </a:p>
          <a:p>
            <a:endParaRPr lang="en-US" sz="1600" b="1" dirty="0" smtClean="0">
              <a:solidFill>
                <a:schemeClr val="tx2">
                  <a:lumMod val="75000"/>
                </a:schemeClr>
              </a:solidFill>
            </a:endParaRPr>
          </a:p>
          <a:p>
            <a:pPr marL="342900" indent="-342900">
              <a:buAutoNum type="arabicPeriod"/>
            </a:pPr>
            <a:r>
              <a:rPr lang="en-US" sz="1600" b="1" dirty="0" smtClean="0">
                <a:solidFill>
                  <a:schemeClr val="tx2">
                    <a:lumMod val="75000"/>
                  </a:schemeClr>
                </a:solidFill>
              </a:rPr>
              <a:t>They can rapidly deploy it within a few minutes utilizing 1 – 2 people</a:t>
            </a:r>
          </a:p>
          <a:p>
            <a:pPr marL="342900" indent="-342900"/>
            <a:r>
              <a:rPr lang="en-US" sz="1600" b="1" dirty="0" smtClean="0">
                <a:solidFill>
                  <a:schemeClr val="tx2">
                    <a:lumMod val="75000"/>
                  </a:schemeClr>
                </a:solidFill>
              </a:rPr>
              <a:t>	</a:t>
            </a:r>
            <a:r>
              <a:rPr lang="en-US" sz="1600" b="1" dirty="0" smtClean="0">
                <a:solidFill>
                  <a:schemeClr val="tx2">
                    <a:lumMod val="75000"/>
                  </a:schemeClr>
                </a:solidFill>
              </a:rPr>
              <a:t>no matter what time of day it is needed.	</a:t>
            </a:r>
          </a:p>
          <a:p>
            <a:pPr marL="342900" indent="-342900">
              <a:buAutoNum type="arabicPeriod"/>
            </a:pPr>
            <a:endParaRPr lang="en-US" sz="1600" b="1" dirty="0" smtClean="0">
              <a:solidFill>
                <a:schemeClr val="tx2">
                  <a:lumMod val="75000"/>
                </a:schemeClr>
              </a:solidFill>
            </a:endParaRPr>
          </a:p>
          <a:p>
            <a:pPr marL="342900" indent="-342900"/>
            <a:r>
              <a:rPr lang="en-US" sz="1600" b="1" dirty="0" smtClean="0">
                <a:solidFill>
                  <a:schemeClr val="tx2">
                    <a:lumMod val="75000"/>
                  </a:schemeClr>
                </a:solidFill>
              </a:rPr>
              <a:t>2.	It will allow the facility to operate as normal in an emergency without</a:t>
            </a:r>
          </a:p>
          <a:p>
            <a:pPr marL="342900" indent="-342900"/>
            <a:r>
              <a:rPr lang="en-US" sz="1600" b="1" dirty="0" smtClean="0">
                <a:solidFill>
                  <a:schemeClr val="tx2">
                    <a:lumMod val="75000"/>
                  </a:schemeClr>
                </a:solidFill>
              </a:rPr>
              <a:t>	</a:t>
            </a:r>
            <a:r>
              <a:rPr lang="en-US" sz="1600" b="1" dirty="0" smtClean="0">
                <a:solidFill>
                  <a:schemeClr val="tx2">
                    <a:lumMod val="75000"/>
                  </a:schemeClr>
                </a:solidFill>
              </a:rPr>
              <a:t>straining available manpower by having to relocate patients.</a:t>
            </a:r>
          </a:p>
          <a:p>
            <a:pPr marL="342900" indent="-342900"/>
            <a:endParaRPr lang="en-US" sz="1600" b="1" dirty="0" smtClean="0">
              <a:solidFill>
                <a:schemeClr val="tx2">
                  <a:lumMod val="75000"/>
                </a:schemeClr>
              </a:solidFill>
            </a:endParaRPr>
          </a:p>
          <a:p>
            <a:pPr marL="342900" indent="-342900">
              <a:buAutoNum type="arabicPeriod" startAt="3"/>
            </a:pPr>
            <a:r>
              <a:rPr lang="en-US" sz="1600" b="1" dirty="0" smtClean="0">
                <a:solidFill>
                  <a:schemeClr val="tx2">
                    <a:lumMod val="75000"/>
                  </a:schemeClr>
                </a:solidFill>
              </a:rPr>
              <a:t>They won’t have to rely on suppliers with portable tanks that may be</a:t>
            </a:r>
          </a:p>
          <a:p>
            <a:pPr marL="342900" indent="-342900"/>
            <a:r>
              <a:rPr lang="en-US" sz="1600" b="1" dirty="0" smtClean="0">
                <a:solidFill>
                  <a:schemeClr val="tx2">
                    <a:lumMod val="75000"/>
                  </a:schemeClr>
                </a:solidFill>
              </a:rPr>
              <a:t>	hours away.</a:t>
            </a:r>
          </a:p>
          <a:p>
            <a:pPr marL="342900" indent="-342900"/>
            <a:endParaRPr lang="en-US" sz="1600" b="1" dirty="0" smtClean="0">
              <a:solidFill>
                <a:schemeClr val="tx2">
                  <a:lumMod val="75000"/>
                </a:schemeClr>
              </a:solidFill>
            </a:endParaRPr>
          </a:p>
          <a:p>
            <a:pPr marL="342900" indent="-342900">
              <a:buAutoNum type="arabicPeriod" startAt="4"/>
            </a:pPr>
            <a:r>
              <a:rPr lang="en-US" sz="1600" b="1" dirty="0" smtClean="0">
                <a:solidFill>
                  <a:schemeClr val="tx2">
                    <a:lumMod val="75000"/>
                  </a:schemeClr>
                </a:solidFill>
              </a:rPr>
              <a:t>It can supply uninterrupted service while repairs are made to the main</a:t>
            </a:r>
          </a:p>
          <a:p>
            <a:pPr marL="342900" indent="-342900"/>
            <a:r>
              <a:rPr lang="en-US" sz="1600" b="1" dirty="0" smtClean="0">
                <a:solidFill>
                  <a:schemeClr val="tx2">
                    <a:lumMod val="75000"/>
                  </a:schemeClr>
                </a:solidFill>
              </a:rPr>
              <a:t>	</a:t>
            </a:r>
            <a:r>
              <a:rPr lang="en-US" sz="1600" b="1" dirty="0" smtClean="0">
                <a:solidFill>
                  <a:schemeClr val="tx2">
                    <a:lumMod val="75000"/>
                  </a:schemeClr>
                </a:solidFill>
              </a:rPr>
              <a:t>line.</a:t>
            </a:r>
          </a:p>
          <a:p>
            <a:pPr marL="342900" indent="-342900"/>
            <a:endParaRPr lang="en-US" sz="1600" b="1" dirty="0" smtClean="0">
              <a:solidFill>
                <a:schemeClr val="tx2">
                  <a:lumMod val="75000"/>
                </a:schemeClr>
              </a:solidFill>
            </a:endParaRPr>
          </a:p>
          <a:p>
            <a:pPr marL="342900" indent="-342900">
              <a:buAutoNum type="arabicPeriod" startAt="5"/>
            </a:pPr>
            <a:r>
              <a:rPr lang="en-US" sz="1600" b="1" dirty="0" smtClean="0">
                <a:solidFill>
                  <a:schemeClr val="tx2">
                    <a:lumMod val="75000"/>
                  </a:schemeClr>
                </a:solidFill>
              </a:rPr>
              <a:t>It can be used and then put back into storage for future needs without </a:t>
            </a:r>
          </a:p>
          <a:p>
            <a:pPr marL="342900" indent="-342900"/>
            <a:r>
              <a:rPr lang="en-US" sz="1600" b="1" dirty="0" smtClean="0">
                <a:solidFill>
                  <a:schemeClr val="tx2">
                    <a:lumMod val="75000"/>
                  </a:schemeClr>
                </a:solidFill>
              </a:rPr>
              <a:t>	</a:t>
            </a:r>
            <a:r>
              <a:rPr lang="en-US" sz="1600" b="1" dirty="0" smtClean="0">
                <a:solidFill>
                  <a:schemeClr val="tx2">
                    <a:lumMod val="75000"/>
                  </a:schemeClr>
                </a:solidFill>
              </a:rPr>
              <a:t>incurring additional expense.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49000"/>
          </a:schemeClr>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609600" y="0"/>
            <a:ext cx="4001019" cy="6858000"/>
          </a:xfrm>
          <a:prstGeom prst="rect">
            <a:avLst/>
          </a:prstGeom>
          <a:noFill/>
          <a:ln w="9525">
            <a:noFill/>
            <a:miter lim="800000"/>
            <a:headEnd/>
            <a:tailEnd/>
          </a:ln>
        </p:spPr>
      </p:pic>
      <p:pic>
        <p:nvPicPr>
          <p:cNvPr id="3" name="Picture 6"/>
          <p:cNvPicPr>
            <a:picLocks noChangeAspect="1" noChangeArrowheads="1"/>
          </p:cNvPicPr>
          <p:nvPr/>
        </p:nvPicPr>
        <p:blipFill>
          <a:blip r:embed="rId3" cstate="print"/>
          <a:srcRect/>
          <a:stretch>
            <a:fillRect/>
          </a:stretch>
        </p:blipFill>
        <p:spPr bwMode="auto">
          <a:xfrm>
            <a:off x="4572000" y="0"/>
            <a:ext cx="3987551" cy="683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51054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Deploying the </a:t>
            </a:r>
            <a:r>
              <a:rPr lang="en-US"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OXY-LIFELINE®</a:t>
            </a:r>
            <a:endPar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endParaRPr>
          </a:p>
        </p:txBody>
      </p:sp>
      <p:pic>
        <p:nvPicPr>
          <p:cNvPr id="5" name="Picture 4" descr="IMG_1292.jpg"/>
          <p:cNvPicPr>
            <a:picLocks noChangeAspect="1"/>
          </p:cNvPicPr>
          <p:nvPr/>
        </p:nvPicPr>
        <p:blipFill>
          <a:blip r:embed="rId2" cstate="print"/>
          <a:srcRect l="21505" r="9677"/>
          <a:stretch>
            <a:fillRect/>
          </a:stretch>
        </p:blipFill>
        <p:spPr>
          <a:xfrm>
            <a:off x="4689987" y="1371600"/>
            <a:ext cx="3618271" cy="3505200"/>
          </a:xfrm>
          <a:prstGeom prst="rect">
            <a:avLst/>
          </a:prstGeom>
          <a:effectLst>
            <a:outerShdw blurRad="50800" dist="38100" dir="2700000" algn="tl" rotWithShape="0">
              <a:prstClr val="black">
                <a:alpha val="40000"/>
              </a:prstClr>
            </a:outerShdw>
          </a:effectLst>
        </p:spPr>
      </p:pic>
      <p:pic>
        <p:nvPicPr>
          <p:cNvPr id="6" name="Picture 5" descr="DSC_0149.JPG"/>
          <p:cNvPicPr>
            <a:picLocks noChangeAspect="1"/>
          </p:cNvPicPr>
          <p:nvPr/>
        </p:nvPicPr>
        <p:blipFill>
          <a:blip r:embed="rId3" cstate="print"/>
          <a:srcRect l="18333" t="19888" r="20000"/>
          <a:stretch>
            <a:fillRect/>
          </a:stretch>
        </p:blipFill>
        <p:spPr>
          <a:xfrm>
            <a:off x="357238" y="1371600"/>
            <a:ext cx="4062362" cy="35052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5181600"/>
            <a:ext cx="7162800" cy="307777"/>
          </a:xfrm>
          <a:prstGeom prst="rect">
            <a:avLst/>
          </a:prstGeom>
          <a:noFill/>
        </p:spPr>
        <p:txBody>
          <a:bodyPr wrap="square" rtlCol="0">
            <a:spAutoFit/>
          </a:bodyPr>
          <a:lstStyle/>
          <a:p>
            <a:r>
              <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Position Roll Out Cart and connect OXY-LIFELINE® to prepared valve at Bulk Oxygen Vessel</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890</Words>
  <Application>Microsoft Office PowerPoint</Application>
  <PresentationFormat>On-screen Show (4:3)</PresentationFormat>
  <Paragraphs>88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OXY-LIFELINE®</vt:lpstr>
      <vt:lpstr>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Oxy-Lifeline®</dc:title>
  <dc:creator>Owner</dc:creator>
  <cp:lastModifiedBy>Jacob Henry Granger</cp:lastModifiedBy>
  <cp:revision>47</cp:revision>
  <dcterms:created xsi:type="dcterms:W3CDTF">2012-03-10T15:23:43Z</dcterms:created>
  <dcterms:modified xsi:type="dcterms:W3CDTF">2012-03-11T18:22:52Z</dcterms:modified>
</cp:coreProperties>
</file>